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</p:sldMasterIdLst>
  <p:notesMasterIdLst>
    <p:notesMasterId r:id="rId23"/>
  </p:notesMasterIdLst>
  <p:sldIdLst>
    <p:sldId id="266" r:id="rId3"/>
    <p:sldId id="267" r:id="rId4"/>
    <p:sldId id="257" r:id="rId5"/>
    <p:sldId id="258" r:id="rId6"/>
    <p:sldId id="259" r:id="rId7"/>
    <p:sldId id="260" r:id="rId8"/>
    <p:sldId id="261" r:id="rId9"/>
    <p:sldId id="270" r:id="rId10"/>
    <p:sldId id="271" r:id="rId11"/>
    <p:sldId id="262" r:id="rId12"/>
    <p:sldId id="272" r:id="rId13"/>
    <p:sldId id="273" r:id="rId14"/>
    <p:sldId id="276" r:id="rId15"/>
    <p:sldId id="274" r:id="rId16"/>
    <p:sldId id="275" r:id="rId17"/>
    <p:sldId id="263" r:id="rId18"/>
    <p:sldId id="264" r:id="rId19"/>
    <p:sldId id="265" r:id="rId20"/>
    <p:sldId id="269" r:id="rId21"/>
    <p:sldId id="277" r:id="rId22"/>
  </p:sldIdLst>
  <p:sldSz cx="14630400" cy="8229600"/>
  <p:notesSz cx="8229600" cy="14630400"/>
  <p:embeddedFontLst>
    <p:embeddedFont>
      <p:font typeface="Bahnschrift SemiBold" panose="020B0502040204020203" pitchFamily="34" charset="0"/>
      <p:bold r:id="rId24"/>
    </p:embeddedFont>
    <p:embeddedFont>
      <p:font typeface="Inter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559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5E9774-5590-4CB0-97EC-0807F8B177CA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124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3935B-EFC6-96CD-C0DE-2C0EF3EBE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B7B6B-B51C-3B32-4ECB-0ABC22C2D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B7174B-9C8C-DABC-1DD3-5FE860C3B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D1B76-3B35-5FE4-D607-142DEA7E58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1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11174-0870-1833-C284-D946689AA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AAA38-215E-A9D8-A058-1C46ACCBC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A585D-D9A6-F5C8-B545-D07D34E4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17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1EFA8-FF20-D18D-40DB-8E2838DE9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1361F-06DA-AC37-2D5E-3BB998D70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565D3-F101-F6E0-565E-F45E93944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C501E-4C15-941B-7F49-E1C765108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A9502-D5C3-AD9F-19C5-9B24A24BF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07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48B0-5A9B-F6FA-86E3-9F964A83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42B50-6778-5370-5A62-38FDD435D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1207C-7B1E-6508-82E2-ECC0C9951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210F-3A19-4E49-5DD5-529A35727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9DD9B-0608-F22E-7754-27D8FAC9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67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58E35-07AA-59D0-8D84-223CA5FD3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69D9D-B5E6-92D4-B66C-14E679B50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FD793-6B66-3936-83E7-38BD7A59D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2B88D-8460-9D1E-C652-73790F0B8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E0B78-199D-9847-9589-46FFCE53C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41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9CAC-7476-B1FE-C4EA-24F64B8D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9A9F8-2814-8934-29B1-1045CF87C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7AB32-3AAD-BC11-2034-FCCB40563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4A8F4-0C0A-88C3-315E-C39029A53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72F87-F284-A76E-2DF3-2A817146E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89E45-B0F7-AFAE-B1E0-A2FC1A5DB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77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C1EF-6520-12E0-D376-3BE7312BB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8416-5C61-3305-152C-6A56F94AA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4A75F-739C-9502-0E28-F4A6DABB8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646BD-95CA-2261-469B-69E5C6C6C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32C4C8-F125-FF2E-9BE1-98BE06679F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C45428-3045-1B9D-E08F-34226255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BB08AB-70B3-7975-8BFE-85F4C5DC4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05AA63-F06D-21F6-5101-6F270E19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57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35E57-D015-A941-5A80-100590C3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03552-2044-BF0A-8BA2-9634C96B3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81FE5-FD43-A495-DF67-6A5EC5B8C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1DCCE-FCF6-735B-36C5-41C123E5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271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11174-0870-1833-C284-D946689AA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AAA38-215E-A9D8-A058-1C46ACCBC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A585D-D9A6-F5C8-B545-D07D34E4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5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BB286-9B0F-B754-9350-89AD60254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FE928-6990-B6C3-3BD7-992727BE4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B9B47-CC04-C47A-AD85-EE4DBC60F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E3E4B-FBDD-9DC1-37FB-60D757922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2CB8A-2BA3-0055-F11C-60F5825C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E7435-E55C-7D80-0E3C-D59F29930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722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83634-F71F-C5CE-C1B5-8922A9D5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9A3B4-ED05-B8B2-3CB9-04DB1258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E95ED-2778-BA6E-5163-67D02BEA7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C6B60-A458-CFA6-E1E5-FD2FECF79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17FE0-212D-2F80-D2A4-CAA6860EA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83503-B485-76E4-3FA0-B5D6D11C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39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6B42-ADD0-B9BE-94C0-FE9CFA4D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5C6B30-A798-BD43-138F-0AD9F3910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D2883-2137-D3D5-4210-84F7A34E5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B8025-E429-E3DD-1490-8BD83393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7F9A9-63E1-FF87-4A94-0FB49447C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332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6FA311-7F26-83B1-1265-BA8A6E670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635522-89AF-A077-F1D5-CA37B6CC2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B40D2-EEBE-C00A-71D9-EB9FE14E2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340AF-C4B4-F83C-CAEA-9AEABC1E0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5F1A-2D33-B4DB-F65A-6F15E426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16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21822-410C-79AF-B05A-E8580AF6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5211A-2E13-56B7-2F52-92EFC5B15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7D1D3-709A-F7B6-87A3-30C4C8690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40DA7-C998-8459-7984-8A7D1AA37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16BAA-2C4B-C096-34B1-061AE1135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38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39705F-2ACA-6F40-95CC-5D2DA90DE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2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3800" y="118178"/>
            <a:ext cx="13314418" cy="1847713"/>
          </a:xfrm>
        </p:spPr>
        <p:txBody>
          <a:bodyPr>
            <a:normAutofit/>
          </a:bodyPr>
          <a:lstStyle/>
          <a:p>
            <a:r>
              <a:rPr lang="en-US" sz="5280" b="1" dirty="0">
                <a:solidFill>
                  <a:srgbClr val="7030A0"/>
                </a:solidFill>
              </a:rPr>
              <a:t>DESIGN OF RESUME MATCHING SYSTEM</a:t>
            </a:r>
            <a:br>
              <a:rPr lang="en-US" sz="5280" b="1" dirty="0">
                <a:solidFill>
                  <a:srgbClr val="7030A0"/>
                </a:solidFill>
              </a:rPr>
            </a:br>
            <a:r>
              <a:rPr lang="en-US" sz="5280" b="1" dirty="0">
                <a:solidFill>
                  <a:srgbClr val="7030A0"/>
                </a:solidFill>
              </a:rPr>
              <a:t>USING NLP</a:t>
            </a:r>
            <a:endParaRPr sz="5280" b="1" dirty="0">
              <a:solidFill>
                <a:srgbClr val="7030A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85489" y="5802722"/>
            <a:ext cx="7843102" cy="1664089"/>
          </a:xfrm>
        </p:spPr>
        <p:txBody>
          <a:bodyPr>
            <a:noAutofit/>
          </a:bodyPr>
          <a:lstStyle/>
          <a:p>
            <a:endParaRPr dirty="0"/>
          </a:p>
          <a:p>
            <a:r>
              <a:rPr sz="2400" dirty="0"/>
              <a:t>Presented by:</a:t>
            </a:r>
            <a:r>
              <a:rPr lang="en-US" sz="2400" dirty="0"/>
              <a:t> </a:t>
            </a:r>
            <a:r>
              <a:rPr lang="en-US" dirty="0"/>
              <a:t>Sudip Patra [10271023038]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2539D6-99B6-7778-EF43-32F311E28074}"/>
              </a:ext>
            </a:extLst>
          </p:cNvPr>
          <p:cNvSpPr txBox="1"/>
          <p:nvPr/>
        </p:nvSpPr>
        <p:spPr>
          <a:xfrm>
            <a:off x="395926" y="6261991"/>
            <a:ext cx="6968293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>
              <a:lnSpc>
                <a:spcPct val="150000"/>
              </a:lnSpc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Under the guidance of</a:t>
            </a:r>
          </a:p>
          <a:p>
            <a:pPr defTabSz="1097280"/>
            <a:r>
              <a:rPr lang="en-US" sz="3000" dirty="0">
                <a:solidFill>
                  <a:prstClr val="black"/>
                </a:solidFill>
                <a:latin typeface="Calibri" panose="020F0502020204030204"/>
              </a:rPr>
              <a:t>Dr. Indrajit Bhattacharya</a:t>
            </a:r>
          </a:p>
          <a:p>
            <a:pPr defTabSz="1097280"/>
            <a:r>
              <a:rPr lang="en-US" sz="2640" dirty="0">
                <a:solidFill>
                  <a:prstClr val="black"/>
                </a:solidFill>
                <a:latin typeface="Calibri" panose="020F0502020204030204"/>
              </a:rPr>
              <a:t>Assistant Professor, Dept. of CA, KGEC</a:t>
            </a:r>
            <a:endParaRPr lang="en-IN" sz="264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79069-15E4-F072-56ED-2C8C0C3A2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909" y="2084068"/>
            <a:ext cx="1452199" cy="13941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77CE32-2C1F-254F-AC8C-4029295B61CB}"/>
              </a:ext>
            </a:extLst>
          </p:cNvPr>
          <p:cNvSpPr txBox="1"/>
          <p:nvPr/>
        </p:nvSpPr>
        <p:spPr>
          <a:xfrm>
            <a:off x="3045801" y="3590387"/>
            <a:ext cx="8150416" cy="157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097280">
              <a:spcBef>
                <a:spcPts val="600"/>
              </a:spcBef>
            </a:pPr>
            <a:r>
              <a:rPr lang="en-IN" sz="2880" dirty="0">
                <a:solidFill>
                  <a:prstClr val="black"/>
                </a:solidFill>
                <a:latin typeface="Calibri" panose="020F0502020204030204"/>
              </a:rPr>
              <a:t>Dept. of Computer Application</a:t>
            </a:r>
          </a:p>
          <a:p>
            <a:pPr algn="ctr" defTabSz="1097280">
              <a:spcBef>
                <a:spcPts val="600"/>
              </a:spcBef>
            </a:pPr>
            <a:r>
              <a:rPr lang="en-IN" sz="2880" dirty="0">
                <a:solidFill>
                  <a:prstClr val="black"/>
                </a:solidFill>
                <a:latin typeface="Calibri" panose="020F0502020204030204"/>
              </a:rPr>
              <a:t>Kalyani Government Engineering College</a:t>
            </a:r>
          </a:p>
          <a:p>
            <a:pPr algn="ctr" defTabSz="1097280">
              <a:spcBef>
                <a:spcPts val="600"/>
              </a:spcBef>
            </a:pPr>
            <a:r>
              <a:rPr lang="en-IN" sz="2880" dirty="0">
                <a:solidFill>
                  <a:prstClr val="black"/>
                </a:solidFill>
                <a:latin typeface="Calibri" panose="020F0502020204030204"/>
              </a:rPr>
              <a:t>Maulana Abul Kalam Azad University of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0591FA3-F21A-97E0-4C20-BD4E4A648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74"/>
            <a:ext cx="14630400" cy="82229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5899" y="1233738"/>
            <a:ext cx="5072420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User Experience &amp; Interface</a:t>
            </a:r>
            <a:endParaRPr lang="en-US" sz="5400" dirty="0">
              <a:latin typeface="Bahnschrift SemiBold" panose="020B0502040204020203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99" y="2418344"/>
            <a:ext cx="751284" cy="12021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02569" y="2568601"/>
            <a:ext cx="1972389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Simple &amp; Intuitive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502569" y="2905310"/>
            <a:ext cx="12601932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user interface is designed for simplicity and ease of use.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99" y="3803398"/>
            <a:ext cx="751284" cy="12021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02569" y="3953655"/>
            <a:ext cx="1972389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Upload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502569" y="4290364"/>
            <a:ext cx="12601932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Recruiters can easily upload resumes and job descriptions.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99" y="5177697"/>
            <a:ext cx="751284" cy="12021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02569" y="5327954"/>
            <a:ext cx="1972389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View &amp; Rank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502569" y="5664663"/>
            <a:ext cx="12601932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ranked resumes with match scores to efficiently identify top candidates.</a:t>
            </a:r>
            <a:endParaRPr lang="en-US" sz="2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899" y="6616541"/>
            <a:ext cx="751284" cy="12021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02569" y="6766798"/>
            <a:ext cx="1972389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Export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502569" y="7103507"/>
            <a:ext cx="12601932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Export shortlisted resumes for further review and processing.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7A5D9-ABA1-7AFD-E5D7-72EBEF983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7"/>
            <a:ext cx="14630400" cy="82229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804C74-9176-6555-4869-77AFB4638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55" y="842553"/>
            <a:ext cx="6704596" cy="4994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66D447-B4DB-1F1E-079E-DCE5D9ED3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652" y="111962"/>
            <a:ext cx="5237999" cy="798754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61D8926-E7B9-89B7-834A-206599E1F438}"/>
              </a:ext>
            </a:extLst>
          </p:cNvPr>
          <p:cNvSpPr/>
          <p:nvPr/>
        </p:nvSpPr>
        <p:spPr>
          <a:xfrm>
            <a:off x="7315200" y="3235280"/>
            <a:ext cx="1168924" cy="7692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</p:spTree>
    <p:extLst>
      <p:ext uri="{BB962C8B-B14F-4D97-AF65-F5344CB8AC3E}">
        <p14:creationId xmlns:p14="http://schemas.microsoft.com/office/powerpoint/2010/main" val="233932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B2B66A-F17B-AC40-ED60-A3CE56657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7"/>
            <a:ext cx="14630400" cy="8222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21C475-7712-4C47-A15D-0FF92A621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070" y="291832"/>
            <a:ext cx="8486953" cy="73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01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45490F-6FA1-B81B-ACEF-CB8F39B4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7"/>
            <a:ext cx="14630400" cy="82229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6C3B1F-DDA2-85FE-F204-D41D7AAA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886" y="135746"/>
            <a:ext cx="11789651" cy="776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39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33491B-BF42-5080-CCD8-51F792368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7"/>
            <a:ext cx="14630400" cy="8222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3B4D63-92D6-9173-C39B-508B76BFC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" y="186651"/>
            <a:ext cx="7254299" cy="76583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AF864-D994-58A4-D28A-C4689B588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572" y="373302"/>
            <a:ext cx="6692128" cy="728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90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BC5F23-1E4B-BD84-23F6-56DCA7EF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7"/>
            <a:ext cx="14630400" cy="82229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298368-E4E2-FA0A-758F-F3A5922BE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850" y="205507"/>
            <a:ext cx="10634405" cy="781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07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F2D70DB-C8E9-7E28-A6EB-70B16165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7"/>
            <a:ext cx="14630400" cy="822292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905480" y="927735"/>
            <a:ext cx="628828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Performance Measures</a:t>
            </a:r>
            <a:endParaRPr lang="en-US" sz="4800" dirty="0">
              <a:latin typeface="Bahnschrift SemiBold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DB5CC7-AD21-1B88-7E8B-B0FF015F4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80" y="2134567"/>
            <a:ext cx="13012024" cy="48469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9DFB3CB-1C63-76B1-CA16-1A1DD10C1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"/>
            <a:ext cx="14630400" cy="8217408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1047014" y="1441085"/>
            <a:ext cx="3477163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800" dirty="0">
              <a:latin typeface="Bahnschrift SemiBold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47015" y="2961921"/>
            <a:ext cx="1738581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36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Efficiency</a:t>
            </a:r>
            <a:endParaRPr lang="en-US" sz="3600" dirty="0">
              <a:latin typeface="Bahnschrift SemiBold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47013" y="3432154"/>
            <a:ext cx="4557376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AI-powered resume screening tool significantly enhances efficiency.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047013" y="4134459"/>
            <a:ext cx="1738581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36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Improved Hiring</a:t>
            </a:r>
            <a:endParaRPr lang="en-US" sz="3600" dirty="0">
              <a:latin typeface="Bahnschrift SemiBold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47014" y="4588159"/>
            <a:ext cx="4947375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leads to improved hiring decisions by automating and optimizing the process.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1047014" y="5312289"/>
            <a:ext cx="1738581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36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Scalability</a:t>
            </a:r>
            <a:endParaRPr lang="en-US" sz="3600" dirty="0">
              <a:latin typeface="Bahnschrift SemiBold" panose="020B0502040204020203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76171" y="5754213"/>
            <a:ext cx="5217337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 scalable solution for companies handling a large number of applications.</a:t>
            </a:r>
            <a:endParaRPr 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7E888DB-809A-FB57-52B5-8656EDCC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7"/>
            <a:ext cx="14630400" cy="8222926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604242"/>
            <a:ext cx="5844659" cy="720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6000" dirty="0">
              <a:latin typeface="Bahnschrift SemiBold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68906" y="1764387"/>
            <a:ext cx="3638312" cy="724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7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7200" dirty="0">
              <a:latin typeface="Bahnschrift SemiBold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46215" y="2763798"/>
            <a:ext cx="2883575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AI-Based Interviews</a:t>
            </a:r>
            <a:endParaRPr lang="en-US" sz="2800" dirty="0">
              <a:latin typeface="Bahnschrift SemiBold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68906" y="3256002"/>
            <a:ext cx="3638312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AI-based interview suggestions to enhance the process further.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4736663" y="1764387"/>
            <a:ext cx="3638431" cy="724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7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7200" dirty="0">
              <a:latin typeface="Bahnschrift SemiBold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114092" y="2763798"/>
            <a:ext cx="2883575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Multilingual Support</a:t>
            </a:r>
            <a:endParaRPr lang="en-US" sz="2800" dirty="0">
              <a:latin typeface="Bahnschrift SemiBold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736663" y="3256002"/>
            <a:ext cx="3638431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multilingual resumes to expand the tool's reach.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68906" y="5079206"/>
            <a:ext cx="3638312" cy="724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7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7200" dirty="0">
              <a:latin typeface="Bahnschrift SemiBold" panose="020B05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146215" y="6078617"/>
            <a:ext cx="2883575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Model Enhancement</a:t>
            </a:r>
            <a:endParaRPr lang="en-US" sz="2800" dirty="0">
              <a:latin typeface="Bahnschrift SemiBold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68906" y="6570821"/>
            <a:ext cx="3638312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model accuracy by training on larger and more diverse datasets.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4736663" y="5079206"/>
            <a:ext cx="3638431" cy="724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7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7200" dirty="0">
              <a:latin typeface="Bahnschrift SemiBold" panose="020B050204020402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114092" y="6078617"/>
            <a:ext cx="2883575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ATS Integration</a:t>
            </a:r>
            <a:endParaRPr lang="en-US" sz="2800" dirty="0">
              <a:latin typeface="Bahnschrift SemiBold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736663" y="6570821"/>
            <a:ext cx="4009304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with Applicant Tracking Systems for seamless workflow integration.</a:t>
            </a: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847810-D65C-E375-3F89-7125AC0B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12" y="3337"/>
            <a:ext cx="14630400" cy="8222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5400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2190750"/>
            <a:ext cx="12618720" cy="5478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80" dirty="0"/>
              <a:t>• Salton, G., &amp; McGill, M. J. (1983). Introduction to Modern Information Retrieval. McGraw-Hill.</a:t>
            </a:r>
          </a:p>
          <a:p>
            <a:pPr marL="0" indent="0">
              <a:buNone/>
            </a:pPr>
            <a:r>
              <a:rPr lang="en-IN" sz="2880" dirty="0"/>
              <a:t>• Ramos, J. (2003). Using TF-IDF to Determine Word Relevance in Document Queries. Proceedings of the First International Conference on Machine Learning.</a:t>
            </a:r>
          </a:p>
          <a:p>
            <a:pPr marL="0" indent="0">
              <a:buNone/>
            </a:pPr>
            <a:r>
              <a:rPr lang="en-IN" sz="2880" dirty="0"/>
              <a:t>• Singhal, A. (2001). Modern Information Retrieval: A Brief Overview. IEEE Data Engineering Bulletin.</a:t>
            </a:r>
          </a:p>
          <a:p>
            <a:pPr marL="0" indent="0">
              <a:buNone/>
            </a:pPr>
            <a:r>
              <a:rPr lang="en-IN" sz="2880" dirty="0"/>
              <a:t>• </a:t>
            </a:r>
            <a:r>
              <a:rPr lang="en-IN" sz="2880" dirty="0" err="1"/>
              <a:t>Mikolov</a:t>
            </a:r>
            <a:r>
              <a:rPr lang="en-IN" sz="2880" dirty="0"/>
              <a:t>, T., Chen, K., Corrado, G., &amp; Dean, J. (2013). Efficient Estimation of Word Representations in Vector Space. </a:t>
            </a:r>
            <a:r>
              <a:rPr lang="en-IN" sz="2880" dirty="0" err="1"/>
              <a:t>arXiv</a:t>
            </a:r>
            <a:r>
              <a:rPr lang="en-IN" sz="2880" dirty="0"/>
              <a:t> preprint arXiv:1301.3781.</a:t>
            </a:r>
          </a:p>
          <a:p>
            <a:pPr marL="0" indent="0">
              <a:buNone/>
            </a:pPr>
            <a:r>
              <a:rPr lang="en-IN" sz="2880" dirty="0"/>
              <a:t>• Pennington, J., </a:t>
            </a:r>
            <a:r>
              <a:rPr lang="en-IN" sz="2880" dirty="0" err="1"/>
              <a:t>Socher</a:t>
            </a:r>
            <a:r>
              <a:rPr lang="en-IN" sz="2880" dirty="0"/>
              <a:t>, R., &amp; Manning, C. D. (2014). </a:t>
            </a:r>
            <a:r>
              <a:rPr lang="en-IN" sz="2880" dirty="0" err="1"/>
              <a:t>GloVe</a:t>
            </a:r>
            <a:r>
              <a:rPr lang="en-IN" sz="2880" dirty="0"/>
              <a:t>: Global Vectors for Word Representation. Proceedings of the 2014 Conference on Empirical Methods in Natural Language Processing (EMNLP).</a:t>
            </a:r>
            <a:endParaRPr sz="288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1975A8-19BC-035F-4EA7-796F84D0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7"/>
            <a:ext cx="14630400" cy="8222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132" y="159454"/>
            <a:ext cx="4320207" cy="1590676"/>
          </a:xfr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accent5">
                    <a:lumMod val="50000"/>
                  </a:schemeClr>
                </a:solidFill>
              </a:rPr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80238"/>
            <a:ext cx="12618720" cy="6214464"/>
          </a:xfrm>
        </p:spPr>
        <p:txBody>
          <a:bodyPr>
            <a:normAutofit fontScale="55000" lnSpcReduction="20000"/>
          </a:bodyPr>
          <a:lstStyle/>
          <a:p>
            <a:endParaRPr lang="en-IN" sz="4080" dirty="0"/>
          </a:p>
          <a:p>
            <a:pPr marL="914400" indent="-914400">
              <a:spcBef>
                <a:spcPts val="2000"/>
              </a:spcBef>
              <a:buFont typeface="+mj-lt"/>
              <a:buAutoNum type="arabicPeriod"/>
            </a:pPr>
            <a:r>
              <a:rPr lang="en-US" sz="5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Introduction</a:t>
            </a:r>
          </a:p>
          <a:p>
            <a:pPr marL="914400" indent="-914400">
              <a:spcBef>
                <a:spcPts val="2000"/>
              </a:spcBef>
              <a:buFont typeface="+mj-lt"/>
              <a:buAutoNum type="arabicPeriod"/>
            </a:pPr>
            <a:r>
              <a:rPr lang="en-US" sz="5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Background &amp; Problem Statement</a:t>
            </a:r>
          </a:p>
          <a:p>
            <a:pPr marL="914400" indent="-914400">
              <a:spcBef>
                <a:spcPts val="2000"/>
              </a:spcBef>
              <a:buFont typeface="+mj-lt"/>
              <a:buAutoNum type="arabicPeriod"/>
            </a:pPr>
            <a:r>
              <a:rPr lang="en-US" sz="5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Project Goals &amp; Objectives</a:t>
            </a:r>
          </a:p>
          <a:p>
            <a:pPr marL="914400" indent="-914400">
              <a:spcBef>
                <a:spcPts val="2000"/>
              </a:spcBef>
              <a:buFont typeface="+mj-lt"/>
              <a:buAutoNum type="arabicPeriod"/>
            </a:pPr>
            <a:r>
              <a:rPr lang="en-US" sz="5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Technology Stack</a:t>
            </a:r>
          </a:p>
          <a:p>
            <a:pPr marL="914400" indent="-914400">
              <a:spcBef>
                <a:spcPts val="2000"/>
              </a:spcBef>
              <a:buFont typeface="+mj-lt"/>
              <a:buAutoNum type="arabicPeriod"/>
            </a:pPr>
            <a:r>
              <a:rPr lang="en-US" sz="5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Workflow</a:t>
            </a:r>
          </a:p>
          <a:p>
            <a:pPr marL="914400" indent="-914400">
              <a:spcBef>
                <a:spcPts val="2000"/>
              </a:spcBef>
              <a:buFont typeface="+mj-lt"/>
              <a:buAutoNum type="arabicPeriod"/>
            </a:pPr>
            <a:r>
              <a:rPr lang="en-US" sz="5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User Experience &amp; Interface</a:t>
            </a:r>
          </a:p>
          <a:p>
            <a:pPr marL="914400" indent="-914400">
              <a:spcBef>
                <a:spcPts val="2000"/>
              </a:spcBef>
              <a:buFont typeface="+mj-lt"/>
              <a:buAutoNum type="arabicPeriod"/>
            </a:pPr>
            <a:r>
              <a:rPr lang="en-US" sz="5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Performance Measures</a:t>
            </a:r>
          </a:p>
          <a:p>
            <a:pPr marL="914400" indent="-914400">
              <a:spcBef>
                <a:spcPts val="2000"/>
              </a:spcBef>
              <a:buFont typeface="+mj-lt"/>
              <a:buAutoNum type="arabicPeriod"/>
            </a:pPr>
            <a:r>
              <a:rPr lang="en-US" sz="5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Conclusion</a:t>
            </a:r>
          </a:p>
          <a:p>
            <a:pPr marL="914400" indent="-914400">
              <a:spcBef>
                <a:spcPts val="2000"/>
              </a:spcBef>
              <a:buFont typeface="+mj-lt"/>
              <a:buAutoNum type="arabicPeriod"/>
            </a:pPr>
            <a:r>
              <a:rPr lang="en-US" sz="5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Future Enhancements</a:t>
            </a:r>
          </a:p>
          <a:p>
            <a:pPr marL="914400" indent="-914400">
              <a:spcBef>
                <a:spcPts val="2000"/>
              </a:spcBef>
              <a:buFont typeface="+mj-lt"/>
              <a:buAutoNum type="arabicPeriod"/>
            </a:pPr>
            <a:r>
              <a:rPr lang="en-US" sz="5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References</a:t>
            </a:r>
          </a:p>
          <a:p>
            <a:endParaRPr sz="216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4AA36-EDD7-5C60-773B-BF3DDDA43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E4C7F62-A04E-AE43-C96C-D03C1945E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"/>
            <a:ext cx="14630400" cy="8217408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33DCC7D-926F-DBB5-8A14-D6DCB03308DB}"/>
              </a:ext>
            </a:extLst>
          </p:cNvPr>
          <p:cNvSpPr/>
          <p:nvPr/>
        </p:nvSpPr>
        <p:spPr>
          <a:xfrm>
            <a:off x="5576618" y="3923655"/>
            <a:ext cx="3477163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66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66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81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97BD5F-9363-CB54-9C98-687E9180D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" y="3337"/>
            <a:ext cx="14630400" cy="822292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30" y="170926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650" dirty="0">
              <a:latin typeface="Bahnschrift SemiBold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3192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977362"/>
            <a:ext cx="3964544" cy="1698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AI-powered resume screening tool designed to automate and optimize candidate shortlisting.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332928" y="33192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Purpose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3977362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manual effort, improve efficiency, and ensure unbiased hiring decisions.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872066" y="33600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Target Audience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3977362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HR teams, recruiters, hiring managers in organizations and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College Training and placement cell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E16344C-14E4-9881-A056-599AF976A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7"/>
            <a:ext cx="14630400" cy="822292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1606675"/>
            <a:ext cx="986909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Background and Problem Statement</a:t>
            </a:r>
            <a:endParaRPr lang="en-US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2503" y="3449592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40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4000" dirty="0">
              <a:latin typeface="Bahnschrift SemiBold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30906" y="33095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Manual Inefficiency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30906" y="381773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Handling a large number of resumes manually is inefficient and time-consuming.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74286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82495" y="3460432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40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4000" dirty="0">
              <a:latin typeface="Bahnschrift SemiBold" panose="020B0502040204020203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165783" y="33095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Human Bias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165783" y="3817739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 bias can affect fair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candidate selection.</a:t>
            </a:r>
            <a:endParaRPr lang="en-US" sz="2400" dirty="0"/>
          </a:p>
        </p:txBody>
      </p:sp>
      <p:sp>
        <p:nvSpPr>
          <p:cNvPr id="11" name="Shape 9"/>
          <p:cNvSpPr/>
          <p:nvPr/>
        </p:nvSpPr>
        <p:spPr>
          <a:xfrm>
            <a:off x="793790" y="53805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7857" y="5519461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40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4000" dirty="0">
              <a:latin typeface="Bahnschrift SemiBold" panose="020B050204020402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530906" y="53805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Matching Challenges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530906" y="5888676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Difficulty in matching resumes with job descriptions accurately.</a:t>
            </a:r>
            <a:endParaRPr lang="en-US" sz="2400" dirty="0"/>
          </a:p>
        </p:txBody>
      </p:sp>
      <p:sp>
        <p:nvSpPr>
          <p:cNvPr id="15" name="Shape 13"/>
          <p:cNvSpPr/>
          <p:nvPr/>
        </p:nvSpPr>
        <p:spPr>
          <a:xfrm>
            <a:off x="7428667" y="53805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87496" y="5519461"/>
            <a:ext cx="1925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40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4000" dirty="0">
              <a:latin typeface="Bahnschrift SemiBold" panose="020B0502040204020203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165783" y="53805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Inconsistency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165783" y="5888676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Inconsistent hiring decisions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occur.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D206E5E-4C40-E9C4-1E4B-0B77CDD26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292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1150620"/>
            <a:ext cx="715208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Project Goals &amp; Objectives</a:t>
            </a:r>
            <a:endParaRPr lang="en-US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348507"/>
            <a:ext cx="4196358" cy="2275552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58294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800" b="1" u="sng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Automation</a:t>
            </a:r>
            <a:endParaRPr lang="en-US" sz="2800" u="sng" dirty="0">
              <a:latin typeface="Bahnschrift SemiBold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28224" y="309110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 resume screening to save recruiters' time and effort.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5216962" y="2348508"/>
            <a:ext cx="4196358" cy="2275552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258294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800" b="1" u="sng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Accuracy</a:t>
            </a:r>
            <a:endParaRPr lang="en-US" sz="2800" u="sng" dirty="0">
              <a:latin typeface="Bahnschrift SemiBold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51396" y="3091100"/>
            <a:ext cx="3727490" cy="1177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accuracy in candidate-job matching, ensuring the right people for the right roles.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9640132" y="2348508"/>
            <a:ext cx="4415553" cy="2275552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258294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800" b="1" u="sng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Bias Reduction</a:t>
            </a:r>
            <a:endParaRPr lang="en-US" sz="2800" u="sng" dirty="0">
              <a:latin typeface="Bahnschrift SemiBold" panose="020B0502040204020203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74568" y="309110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bias in hiring decisions by leveraging objective AI-driven analysis.</a:t>
            </a:r>
            <a:endParaRPr lang="en-US" sz="2400" dirty="0"/>
          </a:p>
        </p:txBody>
      </p:sp>
      <p:sp>
        <p:nvSpPr>
          <p:cNvPr id="12" name="Shape 10"/>
          <p:cNvSpPr/>
          <p:nvPr/>
        </p:nvSpPr>
        <p:spPr>
          <a:xfrm>
            <a:off x="786170" y="5023769"/>
            <a:ext cx="4196358" cy="2437805"/>
          </a:xfrm>
          <a:prstGeom prst="roundRect">
            <a:avLst>
              <a:gd name="adj" fmla="val 39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28224" y="52475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800" b="1" u="sng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Ranking</a:t>
            </a:r>
            <a:endParaRPr lang="en-US" sz="2800" u="sng" dirty="0">
              <a:latin typeface="Bahnschrift SemiBold" panose="020B050204020402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28224" y="569831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ranked resumes based on job requirements, enabling efficient shortlisting.</a:t>
            </a:r>
            <a:endParaRPr lang="en-US" sz="2400" dirty="0"/>
          </a:p>
        </p:txBody>
      </p:sp>
      <p:sp>
        <p:nvSpPr>
          <p:cNvPr id="15" name="Shape 13"/>
          <p:cNvSpPr/>
          <p:nvPr/>
        </p:nvSpPr>
        <p:spPr>
          <a:xfrm>
            <a:off x="5137428" y="5023769"/>
            <a:ext cx="4196358" cy="2437805"/>
          </a:xfrm>
          <a:prstGeom prst="roundRect">
            <a:avLst>
              <a:gd name="adj" fmla="val 39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451396" y="5235907"/>
            <a:ext cx="356842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700" b="1" u="sng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Scalability &amp; Performance</a:t>
            </a:r>
            <a:endParaRPr lang="en-US" sz="2700" u="sng" dirty="0">
              <a:latin typeface="Bahnschrift SemiBold" panose="020B0502040204020203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5451396" y="576101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the system can handle large volumes of resumes and maintain high performance.</a:t>
            </a:r>
            <a:endParaRPr lang="en-US" sz="2400" dirty="0"/>
          </a:p>
        </p:txBody>
      </p:sp>
      <p:sp>
        <p:nvSpPr>
          <p:cNvPr id="18" name="Shape 16"/>
          <p:cNvSpPr/>
          <p:nvPr/>
        </p:nvSpPr>
        <p:spPr>
          <a:xfrm>
            <a:off x="9632514" y="5023769"/>
            <a:ext cx="4423172" cy="2437805"/>
          </a:xfrm>
          <a:prstGeom prst="roundRect">
            <a:avLst>
              <a:gd name="adj" fmla="val 39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9" name="Text 17"/>
          <p:cNvSpPr/>
          <p:nvPr/>
        </p:nvSpPr>
        <p:spPr>
          <a:xfrm>
            <a:off x="9859327" y="5225047"/>
            <a:ext cx="4196358" cy="507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600" b="1" u="sng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Data Security &amp; Compliance</a:t>
            </a:r>
            <a:endParaRPr lang="en-US" sz="2600" u="sng" dirty="0">
              <a:latin typeface="Bahnschrift SemiBold" panose="020B0502040204020203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874568" y="576101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robust data security measures and ensure compliance with relevant regulations.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0832DEC-F581-BB84-E612-9DAD47129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7"/>
            <a:ext cx="14630400" cy="822292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70155" y="671393"/>
            <a:ext cx="4952762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Technology Stack</a:t>
            </a:r>
            <a:endParaRPr lang="en-US" sz="4400" dirty="0">
              <a:latin typeface="Bahnschrift SemiBold" panose="020B05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626" y="1667828"/>
            <a:ext cx="471607" cy="4716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31852" y="2328029"/>
            <a:ext cx="247638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MySQL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0155" y="2750701"/>
            <a:ext cx="4338078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stores resume and job description data.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549" y="1667828"/>
            <a:ext cx="471607" cy="4716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62775" y="2328029"/>
            <a:ext cx="247638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KNN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191244" y="2750701"/>
            <a:ext cx="4247912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algorithm for candidate ranking.</a:t>
            </a:r>
            <a:endParaRPr lang="en-US" sz="2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98473" y="1667828"/>
            <a:ext cx="471607" cy="4716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93698" y="2328029"/>
            <a:ext cx="247638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HTML, CSS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22168" y="2750701"/>
            <a:ext cx="424791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the user interface.</a:t>
            </a:r>
            <a:endParaRPr lang="en-US" sz="2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626" y="3920609"/>
            <a:ext cx="471607" cy="4716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431852" y="4580811"/>
            <a:ext cx="247638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NLP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660321" y="5003483"/>
            <a:ext cx="4247912" cy="981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Natural Language Processing </a:t>
            </a:r>
          </a:p>
          <a:p>
            <a:pPr marL="0" indent="0" algn="r">
              <a:lnSpc>
                <a:spcPts val="23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text analysis.</a:t>
            </a:r>
            <a:endParaRPr lang="en-US" sz="2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7549" y="3920609"/>
            <a:ext cx="471607" cy="47160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962775" y="4580811"/>
            <a:ext cx="247638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Cosine Similarity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5191244" y="5003483"/>
            <a:ext cx="424791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Measures semantic </a:t>
            </a:r>
          </a:p>
          <a:p>
            <a:pPr marL="0" indent="0" algn="r">
              <a:lnSpc>
                <a:spcPts val="23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similarity between text.</a:t>
            </a:r>
            <a:endParaRPr lang="en-US" sz="24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98473" y="3920609"/>
            <a:ext cx="471607" cy="47160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493698" y="4580811"/>
            <a:ext cx="247638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TF-IDF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9722168" y="5003483"/>
            <a:ext cx="4247912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 analysis technique for identifying important words.</a:t>
            </a:r>
            <a:endParaRPr lang="en-US" sz="24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6626" y="6098085"/>
            <a:ext cx="471607" cy="471607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2431852" y="6833592"/>
            <a:ext cx="247638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Python Flask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23" name="Text 14"/>
          <p:cNvSpPr/>
          <p:nvPr/>
        </p:nvSpPr>
        <p:spPr>
          <a:xfrm>
            <a:off x="660321" y="7256264"/>
            <a:ext cx="424791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framework for </a:t>
            </a:r>
          </a:p>
          <a:p>
            <a:pPr marL="0" indent="0" algn="r">
              <a:lnSpc>
                <a:spcPts val="23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application.</a:t>
            </a:r>
            <a:endParaRPr lang="en-US" sz="2400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67549" y="6098085"/>
            <a:ext cx="471607" cy="471607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6962775" y="6833592"/>
            <a:ext cx="247638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Scikit-learn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26" name="Text 16"/>
          <p:cNvSpPr/>
          <p:nvPr/>
        </p:nvSpPr>
        <p:spPr>
          <a:xfrm>
            <a:off x="5191244" y="7256264"/>
            <a:ext cx="424791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library </a:t>
            </a:r>
          </a:p>
          <a:p>
            <a:pPr marL="0" indent="0" algn="r">
              <a:lnSpc>
                <a:spcPts val="23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various algorithms.</a:t>
            </a:r>
            <a:endParaRPr lang="en-US" sz="2400" dirty="0"/>
          </a:p>
        </p:txBody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98473" y="6107251"/>
            <a:ext cx="471607" cy="471607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11493698" y="6833592"/>
            <a:ext cx="247638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NLTK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29" name="Text 18"/>
          <p:cNvSpPr/>
          <p:nvPr/>
        </p:nvSpPr>
        <p:spPr>
          <a:xfrm>
            <a:off x="9722168" y="7256264"/>
            <a:ext cx="424791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Natural Language Toolkit </a:t>
            </a:r>
          </a:p>
          <a:p>
            <a:pPr marL="0" indent="0" algn="r">
              <a:lnSpc>
                <a:spcPts val="23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text processing.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5086A9D-9EA5-3688-D771-1ED64DDE8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7"/>
            <a:ext cx="14630400" cy="822292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51403" y="703064"/>
            <a:ext cx="5635823" cy="704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Workflow</a:t>
            </a:r>
            <a:endParaRPr lang="en-US" sz="6000" dirty="0">
              <a:latin typeface="Bahnschrift SemiBold" panose="020B050204020402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299960" y="1836896"/>
            <a:ext cx="30480" cy="5689640"/>
          </a:xfrm>
          <a:prstGeom prst="roundRect">
            <a:avLst>
              <a:gd name="adj" fmla="val 295848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6352758" y="2304574"/>
            <a:ext cx="751403" cy="30480"/>
          </a:xfrm>
          <a:prstGeom prst="roundRect">
            <a:avLst>
              <a:gd name="adj" fmla="val 295848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7073682" y="2005846"/>
            <a:ext cx="483037" cy="483037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42750" y="2150745"/>
            <a:ext cx="14478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3600" dirty="0">
              <a:latin typeface="Bahnschrift SemiBold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316605" y="2051566"/>
            <a:ext cx="2817852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Upload Resumes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1403" y="2532459"/>
            <a:ext cx="5383054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Recruiters upload resumes in various formats (PDF, DOCX).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7526238" y="3378041"/>
            <a:ext cx="751403" cy="30480"/>
          </a:xfrm>
          <a:prstGeom prst="roundRect">
            <a:avLst>
              <a:gd name="adj" fmla="val 295848"/>
            </a:avLst>
          </a:prstGeom>
          <a:solidFill>
            <a:srgbClr val="B2D4E5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760" y="3109332"/>
            <a:ext cx="483037" cy="483037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19295" y="3224213"/>
            <a:ext cx="191691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3600" dirty="0">
              <a:latin typeface="Bahnschrift SemiBold" panose="020B0502040204020203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495943" y="3125033"/>
            <a:ext cx="3019068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Information Extraction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495943" y="3605927"/>
            <a:ext cx="5383054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tool parses resumes to extract key information such as skills, experience, and education.</a:t>
            </a:r>
            <a:endParaRPr lang="en-US" sz="2400" dirty="0"/>
          </a:p>
        </p:txBody>
      </p:sp>
      <p:sp>
        <p:nvSpPr>
          <p:cNvPr id="14" name="Shape 12"/>
          <p:cNvSpPr/>
          <p:nvPr/>
        </p:nvSpPr>
        <p:spPr>
          <a:xfrm>
            <a:off x="6352758" y="4344114"/>
            <a:ext cx="751403" cy="30480"/>
          </a:xfrm>
          <a:prstGeom prst="roundRect">
            <a:avLst>
              <a:gd name="adj" fmla="val 295848"/>
            </a:avLst>
          </a:prstGeom>
          <a:solidFill>
            <a:srgbClr val="B2D4E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3682" y="4044842"/>
            <a:ext cx="483037" cy="483037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6" name="Text 14"/>
          <p:cNvSpPr/>
          <p:nvPr/>
        </p:nvSpPr>
        <p:spPr>
          <a:xfrm>
            <a:off x="7219533" y="4190286"/>
            <a:ext cx="19133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3600" dirty="0">
              <a:latin typeface="Bahnschrift SemiBold" panose="020B0502040204020203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316605" y="4091107"/>
            <a:ext cx="2817852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Matching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51403" y="4572000"/>
            <a:ext cx="5383054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extracted information is matched against the job description.</a:t>
            </a:r>
            <a:endParaRPr lang="en-US" sz="2400" dirty="0"/>
          </a:p>
        </p:txBody>
      </p:sp>
      <p:sp>
        <p:nvSpPr>
          <p:cNvPr id="19" name="Shape 17"/>
          <p:cNvSpPr/>
          <p:nvPr/>
        </p:nvSpPr>
        <p:spPr>
          <a:xfrm>
            <a:off x="7526238" y="5310307"/>
            <a:ext cx="751403" cy="30480"/>
          </a:xfrm>
          <a:prstGeom prst="roundRect">
            <a:avLst>
              <a:gd name="adj" fmla="val 295848"/>
            </a:avLst>
          </a:prstGeom>
          <a:solidFill>
            <a:srgbClr val="B2D4E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73682" y="5023836"/>
            <a:ext cx="483037" cy="483037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24058" y="5156478"/>
            <a:ext cx="182285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3600" dirty="0">
              <a:latin typeface="Bahnschrift SemiBold" panose="020B0502040204020203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495943" y="5057299"/>
            <a:ext cx="2817852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Ranking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495943" y="5538192"/>
            <a:ext cx="5383054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Resumes are ranked based on their relevance to the job requirements.</a:t>
            </a:r>
            <a:endParaRPr lang="en-US" sz="2400" dirty="0"/>
          </a:p>
        </p:txBody>
      </p:sp>
      <p:sp>
        <p:nvSpPr>
          <p:cNvPr id="24" name="Shape 22"/>
          <p:cNvSpPr/>
          <p:nvPr/>
        </p:nvSpPr>
        <p:spPr>
          <a:xfrm>
            <a:off x="6352758" y="6276499"/>
            <a:ext cx="751403" cy="30480"/>
          </a:xfrm>
          <a:prstGeom prst="roundRect">
            <a:avLst>
              <a:gd name="adj" fmla="val 295848"/>
            </a:avLst>
          </a:prstGeom>
          <a:solidFill>
            <a:srgbClr val="B2D4E5"/>
          </a:solidFill>
          <a:ln/>
        </p:spPr>
      </p:sp>
      <p:sp>
        <p:nvSpPr>
          <p:cNvPr id="25" name="Shape 23"/>
          <p:cNvSpPr/>
          <p:nvPr/>
        </p:nvSpPr>
        <p:spPr>
          <a:xfrm>
            <a:off x="7073682" y="6002285"/>
            <a:ext cx="483037" cy="483037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19176" y="6122670"/>
            <a:ext cx="19204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3600" dirty="0">
              <a:latin typeface="Bahnschrift SemiBold" panose="020B0502040204020203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3316605" y="6023491"/>
            <a:ext cx="2817852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Display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51403" y="6504384"/>
            <a:ext cx="5383054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best-matched resumes are displayed to the recruiter for review.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7A5EA8E-8C6C-722E-7239-30E4786A6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7"/>
            <a:ext cx="14630400" cy="82229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439CD8-B1E1-EADF-151B-D73B4C705768}"/>
              </a:ext>
            </a:extLst>
          </p:cNvPr>
          <p:cNvSpPr/>
          <p:nvPr/>
        </p:nvSpPr>
        <p:spPr>
          <a:xfrm>
            <a:off x="787140" y="797506"/>
            <a:ext cx="13042925" cy="6498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16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5D7BE07-9A23-284B-AAE4-1B83B4822F97}"/>
              </a:ext>
            </a:extLst>
          </p:cNvPr>
          <p:cNvSpPr/>
          <p:nvPr/>
        </p:nvSpPr>
        <p:spPr>
          <a:xfrm>
            <a:off x="1218411" y="3149966"/>
            <a:ext cx="1514890" cy="1205689"/>
          </a:xfrm>
          <a:prstGeom prst="ellipse">
            <a:avLst/>
          </a:prstGeo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b="1" dirty="0">
                <a:solidFill>
                  <a:schemeClr val="bg2"/>
                </a:solidFill>
              </a:rPr>
              <a:t>Start</a:t>
            </a:r>
            <a:endParaRPr lang="en-IN" sz="2160" b="1" dirty="0">
              <a:solidFill>
                <a:schemeClr val="bg2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BB7C66-7824-41B7-5953-F9D689B65C62}"/>
              </a:ext>
            </a:extLst>
          </p:cNvPr>
          <p:cNvSpPr/>
          <p:nvPr/>
        </p:nvSpPr>
        <p:spPr>
          <a:xfrm>
            <a:off x="4531468" y="4509838"/>
            <a:ext cx="1606327" cy="83710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b="1" dirty="0">
                <a:solidFill>
                  <a:schemeClr val="bg2"/>
                </a:solidFill>
              </a:rPr>
              <a:t>Log in</a:t>
            </a:r>
            <a:endParaRPr lang="en-IN" sz="2160" b="1" dirty="0">
              <a:solidFill>
                <a:schemeClr val="bg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72296B-59D7-7376-9DA8-2785237FF2C1}"/>
              </a:ext>
            </a:extLst>
          </p:cNvPr>
          <p:cNvSpPr/>
          <p:nvPr/>
        </p:nvSpPr>
        <p:spPr>
          <a:xfrm>
            <a:off x="4451338" y="2141880"/>
            <a:ext cx="1606327" cy="83710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b="1" dirty="0">
                <a:solidFill>
                  <a:schemeClr val="bg2"/>
                </a:solidFill>
              </a:rPr>
              <a:t>Not Register</a:t>
            </a:r>
            <a:endParaRPr lang="en-IN" sz="2160" b="1" dirty="0">
              <a:solidFill>
                <a:schemeClr val="bg2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B07249-F909-52FF-BC88-FCC1C40FD816}"/>
              </a:ext>
            </a:extLst>
          </p:cNvPr>
          <p:cNvSpPr/>
          <p:nvPr/>
        </p:nvSpPr>
        <p:spPr>
          <a:xfrm>
            <a:off x="8501092" y="2141879"/>
            <a:ext cx="1606327" cy="83710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b="1" dirty="0">
                <a:solidFill>
                  <a:schemeClr val="bg2"/>
                </a:solidFill>
              </a:rPr>
              <a:t>Register</a:t>
            </a:r>
            <a:endParaRPr lang="en-IN" sz="2160" b="1" dirty="0">
              <a:solidFill>
                <a:schemeClr val="bg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96E80B-B30B-7F80-17C7-E50B01CE873D}"/>
              </a:ext>
            </a:extLst>
          </p:cNvPr>
          <p:cNvSpPr/>
          <p:nvPr/>
        </p:nvSpPr>
        <p:spPr>
          <a:xfrm>
            <a:off x="8572738" y="4509837"/>
            <a:ext cx="1606327" cy="83710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b="1" dirty="0">
                <a:solidFill>
                  <a:schemeClr val="bg2"/>
                </a:solidFill>
              </a:rPr>
              <a:t>Upload Resume</a:t>
            </a:r>
            <a:endParaRPr lang="en-IN" sz="2160" b="1" dirty="0">
              <a:solidFill>
                <a:schemeClr val="bg2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B17D06-C198-CABE-6A3B-290CF808AA74}"/>
              </a:ext>
            </a:extLst>
          </p:cNvPr>
          <p:cNvSpPr/>
          <p:nvPr/>
        </p:nvSpPr>
        <p:spPr>
          <a:xfrm>
            <a:off x="6057665" y="6843859"/>
            <a:ext cx="2285057" cy="904973"/>
          </a:xfrm>
          <a:prstGeom prst="round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b="1" dirty="0">
                <a:solidFill>
                  <a:srgbClr val="002060"/>
                </a:solidFill>
              </a:rPr>
              <a:t>Student</a:t>
            </a:r>
            <a:r>
              <a:rPr lang="en-US" sz="2160" b="1" dirty="0"/>
              <a:t> </a:t>
            </a:r>
            <a:r>
              <a:rPr lang="en-US" sz="2160" b="1" dirty="0">
                <a:solidFill>
                  <a:srgbClr val="002060"/>
                </a:solidFill>
              </a:rPr>
              <a:t>Section</a:t>
            </a:r>
            <a:endParaRPr lang="en-IN" sz="2160" b="1" dirty="0">
              <a:solidFill>
                <a:srgbClr val="002060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327D0A9-4A11-2EEE-8A63-BB64BC6EB17A}"/>
              </a:ext>
            </a:extLst>
          </p:cNvPr>
          <p:cNvCxnSpPr>
            <a:cxnSpLocks/>
          </p:cNvCxnSpPr>
          <p:nvPr/>
        </p:nvCxnSpPr>
        <p:spPr>
          <a:xfrm>
            <a:off x="2612637" y="4131986"/>
            <a:ext cx="1838701" cy="81320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F834380-B814-83C3-CED1-793A7604643E}"/>
              </a:ext>
            </a:extLst>
          </p:cNvPr>
          <p:cNvCxnSpPr>
            <a:cxnSpLocks/>
          </p:cNvCxnSpPr>
          <p:nvPr/>
        </p:nvCxnSpPr>
        <p:spPr>
          <a:xfrm flipV="1">
            <a:off x="2638323" y="2560430"/>
            <a:ext cx="1813015" cy="87383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FDCE9E-615A-DEC2-25A6-A00F024D0D99}"/>
              </a:ext>
            </a:extLst>
          </p:cNvPr>
          <p:cNvCxnSpPr/>
          <p:nvPr/>
        </p:nvCxnSpPr>
        <p:spPr>
          <a:xfrm>
            <a:off x="6057665" y="2560429"/>
            <a:ext cx="239252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922BC3-5984-6CCD-F5D6-B36C9F539046}"/>
              </a:ext>
            </a:extLst>
          </p:cNvPr>
          <p:cNvCxnSpPr/>
          <p:nvPr/>
        </p:nvCxnSpPr>
        <p:spPr>
          <a:xfrm>
            <a:off x="6112341" y="4928385"/>
            <a:ext cx="239252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0A3AB9-F8C1-D38F-4F47-0E507D5EEF0C}"/>
              </a:ext>
            </a:extLst>
          </p:cNvPr>
          <p:cNvCxnSpPr>
            <a:cxnSpLocks/>
          </p:cNvCxnSpPr>
          <p:nvPr/>
        </p:nvCxnSpPr>
        <p:spPr>
          <a:xfrm flipH="1">
            <a:off x="5334631" y="2978979"/>
            <a:ext cx="3170232" cy="1470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633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577635A-91D4-AADE-87BE-23814C161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7"/>
            <a:ext cx="14630400" cy="82229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755837-1469-5EFA-332E-A0DB8B1DCE5A}"/>
              </a:ext>
            </a:extLst>
          </p:cNvPr>
          <p:cNvSpPr/>
          <p:nvPr/>
        </p:nvSpPr>
        <p:spPr>
          <a:xfrm>
            <a:off x="597890" y="81220"/>
            <a:ext cx="13236887" cy="7726208"/>
          </a:xfrm>
          <a:prstGeom prst="rect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A12EAA9-0D02-3D98-8A4A-DC07D368A0DC}"/>
              </a:ext>
            </a:extLst>
          </p:cNvPr>
          <p:cNvSpPr/>
          <p:nvPr/>
        </p:nvSpPr>
        <p:spPr>
          <a:xfrm>
            <a:off x="1035999" y="1482364"/>
            <a:ext cx="1383860" cy="746603"/>
          </a:xfrm>
          <a:prstGeom prst="ellipse">
            <a:avLst/>
          </a:prstGeo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b="1" dirty="0">
                <a:solidFill>
                  <a:schemeClr val="bg2"/>
                </a:solidFill>
              </a:rPr>
              <a:t>Log in</a:t>
            </a:r>
            <a:endParaRPr lang="en-IN" sz="2160" b="1" dirty="0">
              <a:solidFill>
                <a:schemeClr val="bg2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88E8B6-E40B-8BEB-8BB1-6091FD805FFA}"/>
              </a:ext>
            </a:extLst>
          </p:cNvPr>
          <p:cNvSpPr/>
          <p:nvPr/>
        </p:nvSpPr>
        <p:spPr>
          <a:xfrm>
            <a:off x="3237166" y="1538667"/>
            <a:ext cx="2288000" cy="73978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160" b="1" dirty="0">
                <a:solidFill>
                  <a:schemeClr val="bg2"/>
                </a:solidFill>
              </a:rPr>
              <a:t>Get all the resumes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01C90-7A0A-A15E-579A-D79662231A54}"/>
              </a:ext>
            </a:extLst>
          </p:cNvPr>
          <p:cNvSpPr/>
          <p:nvPr/>
        </p:nvSpPr>
        <p:spPr>
          <a:xfrm>
            <a:off x="3222084" y="3607260"/>
            <a:ext cx="2375549" cy="752251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160" b="1" dirty="0">
                <a:solidFill>
                  <a:schemeClr val="bg2"/>
                </a:solidFill>
              </a:rPr>
              <a:t>Check the resumes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18B227-29C6-4D89-6CC6-D66D90016613}"/>
              </a:ext>
            </a:extLst>
          </p:cNvPr>
          <p:cNvSpPr/>
          <p:nvPr/>
        </p:nvSpPr>
        <p:spPr>
          <a:xfrm>
            <a:off x="7085488" y="1759974"/>
            <a:ext cx="2126688" cy="66082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160" b="1" dirty="0">
                <a:solidFill>
                  <a:schemeClr val="bg2"/>
                </a:solidFill>
              </a:rPr>
              <a:t>Resume has errors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863D1A-1C54-B8E2-0FC1-BAAB4AE05EA9}"/>
              </a:ext>
            </a:extLst>
          </p:cNvPr>
          <p:cNvSpPr/>
          <p:nvPr/>
        </p:nvSpPr>
        <p:spPr>
          <a:xfrm>
            <a:off x="10460131" y="1738760"/>
            <a:ext cx="2126688" cy="57409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160" b="1" dirty="0">
                <a:solidFill>
                  <a:schemeClr val="bg2"/>
                </a:solidFill>
              </a:rPr>
              <a:t>Rejected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DF6BFB-BE32-4349-5F85-C570BB5F8D97}"/>
              </a:ext>
            </a:extLst>
          </p:cNvPr>
          <p:cNvSpPr/>
          <p:nvPr/>
        </p:nvSpPr>
        <p:spPr>
          <a:xfrm>
            <a:off x="7115122" y="3535143"/>
            <a:ext cx="2139887" cy="711254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160" b="1" dirty="0">
                <a:solidFill>
                  <a:schemeClr val="bg2"/>
                </a:solidFill>
              </a:rPr>
              <a:t>Resume is Okay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240A37-69D0-A029-0313-873BF847D926}"/>
              </a:ext>
            </a:extLst>
          </p:cNvPr>
          <p:cNvSpPr/>
          <p:nvPr/>
        </p:nvSpPr>
        <p:spPr>
          <a:xfrm>
            <a:off x="10481548" y="3603724"/>
            <a:ext cx="2126688" cy="57409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160" b="1" dirty="0">
                <a:solidFill>
                  <a:schemeClr val="bg2"/>
                </a:solidFill>
              </a:rPr>
              <a:t>Approved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A43C7D-3CAD-3C81-E0CC-B3CF4174F2B9}"/>
              </a:ext>
            </a:extLst>
          </p:cNvPr>
          <p:cNvSpPr/>
          <p:nvPr/>
        </p:nvSpPr>
        <p:spPr>
          <a:xfrm>
            <a:off x="3385280" y="5667973"/>
            <a:ext cx="2126688" cy="108455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b="1" dirty="0">
                <a:solidFill>
                  <a:schemeClr val="bg2"/>
                </a:solidFill>
              </a:rPr>
              <a:t>Match Resume With Job Description</a:t>
            </a:r>
            <a:endParaRPr lang="en-IN" sz="2160" b="1" dirty="0">
              <a:solidFill>
                <a:schemeClr val="bg2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10A1AD-E08E-D41B-7524-A8F445321220}"/>
              </a:ext>
            </a:extLst>
          </p:cNvPr>
          <p:cNvSpPr/>
          <p:nvPr/>
        </p:nvSpPr>
        <p:spPr>
          <a:xfrm>
            <a:off x="7449059" y="5936869"/>
            <a:ext cx="1700599" cy="57409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160" b="1" dirty="0">
                <a:solidFill>
                  <a:schemeClr val="bg2"/>
                </a:solidFill>
              </a:rPr>
              <a:t>Result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88CE294-3B18-6644-727D-294848C3DFF0}"/>
              </a:ext>
            </a:extLst>
          </p:cNvPr>
          <p:cNvSpPr/>
          <p:nvPr/>
        </p:nvSpPr>
        <p:spPr>
          <a:xfrm>
            <a:off x="5597633" y="7454951"/>
            <a:ext cx="2126688" cy="574092"/>
          </a:xfrm>
          <a:prstGeom prst="round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160" b="1" dirty="0">
                <a:solidFill>
                  <a:srgbClr val="002060"/>
                </a:solidFill>
              </a:rPr>
              <a:t>Admin Section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19D5F5F-FAB6-C185-24C4-DC91C6EE9300}"/>
              </a:ext>
            </a:extLst>
          </p:cNvPr>
          <p:cNvCxnSpPr>
            <a:cxnSpLocks/>
          </p:cNvCxnSpPr>
          <p:nvPr/>
        </p:nvCxnSpPr>
        <p:spPr>
          <a:xfrm flipV="1">
            <a:off x="5554800" y="2090385"/>
            <a:ext cx="1530688" cy="17049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45EFB5-45EE-D708-98C9-6D3F392DBA23}"/>
              </a:ext>
            </a:extLst>
          </p:cNvPr>
          <p:cNvCxnSpPr/>
          <p:nvPr/>
        </p:nvCxnSpPr>
        <p:spPr>
          <a:xfrm>
            <a:off x="2426459" y="1855664"/>
            <a:ext cx="7975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338A728-15DB-6B0B-26A2-F8A75E3D194B}"/>
              </a:ext>
            </a:extLst>
          </p:cNvPr>
          <p:cNvCxnSpPr>
            <a:cxnSpLocks/>
          </p:cNvCxnSpPr>
          <p:nvPr/>
        </p:nvCxnSpPr>
        <p:spPr>
          <a:xfrm>
            <a:off x="4364612" y="2278447"/>
            <a:ext cx="0" cy="13288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18DFADA-F715-7488-9942-8DA091FF4F3E}"/>
              </a:ext>
            </a:extLst>
          </p:cNvPr>
          <p:cNvCxnSpPr/>
          <p:nvPr/>
        </p:nvCxnSpPr>
        <p:spPr>
          <a:xfrm>
            <a:off x="6320143" y="3795323"/>
            <a:ext cx="7975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CEF8B6F-E701-41EF-7D68-B65AE1D3F50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9212176" y="2025807"/>
            <a:ext cx="1247956" cy="127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778D2E2-A8B3-2892-29FF-CBA48EFDC14A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9255009" y="3890770"/>
            <a:ext cx="1226539" cy="24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C62F17C-DF39-4DAF-5AF8-5BE31AD849C5}"/>
              </a:ext>
            </a:extLst>
          </p:cNvPr>
          <p:cNvCxnSpPr>
            <a:cxnSpLocks/>
          </p:cNvCxnSpPr>
          <p:nvPr/>
        </p:nvCxnSpPr>
        <p:spPr>
          <a:xfrm>
            <a:off x="4364612" y="4359512"/>
            <a:ext cx="0" cy="13084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F74347C-F1A1-09FB-B278-7D3735AE7510}"/>
              </a:ext>
            </a:extLst>
          </p:cNvPr>
          <p:cNvCxnSpPr>
            <a:cxnSpLocks/>
          </p:cNvCxnSpPr>
          <p:nvPr/>
        </p:nvCxnSpPr>
        <p:spPr>
          <a:xfrm flipV="1">
            <a:off x="5511968" y="6210249"/>
            <a:ext cx="1937092" cy="13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052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760</Words>
  <Application>Microsoft Office PowerPoint</Application>
  <PresentationFormat>Custom</PresentationFormat>
  <Paragraphs>160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Bahnschrift SemiBold</vt:lpstr>
      <vt:lpstr>Inter</vt:lpstr>
      <vt:lpstr>Calibri Light</vt:lpstr>
      <vt:lpstr>Office Theme</vt:lpstr>
      <vt:lpstr>1_Office Theme</vt:lpstr>
      <vt:lpstr>DESIGN OF RESUME MATCHING SYSTEM USING NLP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Sudip Patra</cp:lastModifiedBy>
  <cp:revision>11</cp:revision>
  <dcterms:created xsi:type="dcterms:W3CDTF">2025-01-22T07:38:33Z</dcterms:created>
  <dcterms:modified xsi:type="dcterms:W3CDTF">2025-01-27T10:53:19Z</dcterms:modified>
</cp:coreProperties>
</file>